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304" r:id="rId3"/>
    <p:sldId id="265" r:id="rId5"/>
    <p:sldId id="259" r:id="rId6"/>
    <p:sldId id="353" r:id="rId7"/>
    <p:sldId id="334" r:id="rId8"/>
    <p:sldId id="338" r:id="rId9"/>
    <p:sldId id="339" r:id="rId10"/>
    <p:sldId id="344" r:id="rId11"/>
    <p:sldId id="354" r:id="rId12"/>
    <p:sldId id="340" r:id="rId13"/>
    <p:sldId id="355" r:id="rId14"/>
    <p:sldId id="342" r:id="rId15"/>
    <p:sldId id="358" r:id="rId16"/>
    <p:sldId id="341" r:id="rId17"/>
    <p:sldId id="343" r:id="rId18"/>
    <p:sldId id="336" r:id="rId19"/>
    <p:sldId id="356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06" r:id="rId28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88252" cy="51435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4572000" y="2741314"/>
            <a:ext cx="4068366" cy="41909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4572000" y="1740404"/>
            <a:ext cx="4068366" cy="981114"/>
          </a:xfrm>
        </p:spPr>
        <p:txBody>
          <a:bodyPr anchor="ctr">
            <a:norm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3540614"/>
            <a:ext cx="4068366" cy="22220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3316757"/>
            <a:ext cx="4068366" cy="22220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91640" y="2905125"/>
            <a:ext cx="1209675" cy="304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61763" y="81857"/>
            <a:ext cx="2487383" cy="5061643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4818459" y="2171453"/>
            <a:ext cx="3821907" cy="1216132"/>
          </a:xfrm>
        </p:spPr>
        <p:txBody>
          <a:bodyPr anchor="b">
            <a:normAutofit/>
          </a:bodyPr>
          <a:lstStyle>
            <a:lvl1pPr marL="0" indent="0" algn="l">
              <a:buFont typeface="Arial" panose="0208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5155644" y="2662880"/>
            <a:ext cx="3821907" cy="2331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125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  <a:endParaRPr lang="en-US" altLang="zh-CN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818460" y="3678926"/>
            <a:ext cx="3821907" cy="222203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125" b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6498" y="3519488"/>
            <a:ext cx="952500" cy="238125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44791" y="1107758"/>
            <a:ext cx="1375410" cy="137541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4913709" y="3996380"/>
            <a:ext cx="3821907" cy="2331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125" smtClean="0">
                <a:solidFill>
                  <a:schemeClr val="bg1"/>
                </a:solidFill>
              </a:defRPr>
            </a:lvl1pPr>
            <a:lvl2pPr>
              <a:defRPr lang="zh-CN" altLang="en-US" sz="1500" smtClean="0"/>
            </a:lvl2pPr>
            <a:lvl3pPr>
              <a:defRPr lang="zh-CN" altLang="en-US" sz="1350" smtClean="0"/>
            </a:lvl3pPr>
            <a:lvl4pPr>
              <a:defRPr lang="zh-CN" altLang="en-US" sz="1200" smtClean="0"/>
            </a:lvl4pPr>
            <a:lvl5pPr>
              <a:defRPr lang="zh-CN" altLang="en-US" sz="12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6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625" y="23495"/>
            <a:ext cx="827405" cy="227330"/>
          </a:xfrm>
          <a:prstGeom prst="rect">
            <a:avLst/>
          </a:prstGeom>
        </p:spPr>
      </p:pic>
      <p:sp>
        <p:nvSpPr>
          <p:cNvPr id="3" name="Text Box 2"/>
          <p:cNvSpPr txBox="1"/>
          <p:nvPr userDrawn="1"/>
        </p:nvSpPr>
        <p:spPr>
          <a:xfrm>
            <a:off x="778510" y="-16510"/>
            <a:ext cx="18122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 PL UMing CN" panose="020B0309010101010101" charset="-122"/>
                <a:ea typeface="AR PL UMing CN" panose="020B0309010101010101" charset="-122"/>
              </a:rPr>
              <a:t>无人驾驶实战</a:t>
            </a:r>
            <a:endParaRPr lang="en-US" altLang="en-US">
              <a:solidFill>
                <a:schemeClr val="bg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 PL UMing CN" panose="020B0309010101010101" charset="-122"/>
              <a:ea typeface="AR PL UMing CN" panose="020B030901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mp.weixin.qq.com/s/89xbHeS8RtS1L_fBe1VMDw&#13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北京七月在线科技有限公司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2100" dirty="0" smtClean="0">
                <a:sym typeface="+mn-ea"/>
              </a:rPr>
              <a:t>定位</a:t>
            </a:r>
            <a:r>
              <a:rPr lang="en-US" altLang="zh-CN" sz="2100" dirty="0" smtClean="0">
                <a:sym typeface="+mn-ea"/>
              </a:rPr>
              <a:t>算法</a:t>
            </a:r>
            <a:endParaRPr lang="en-US" altLang="zh-CN" sz="2100" dirty="0" smtClean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www.julyedu.com</a:t>
            </a:r>
            <a:r>
              <a:rPr lang="en-US" altLang="zh-CN" dirty="0"/>
              <a:t>/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晓</a:t>
            </a:r>
            <a:r>
              <a:rPr lang="zh-CN" altLang="en-US" dirty="0" smtClean="0"/>
              <a:t>老师  无</a:t>
            </a:r>
            <a:r>
              <a:rPr lang="zh-CN" altLang="en-US" dirty="0"/>
              <a:t>人驾驶高级算法工程师</a:t>
            </a:r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660107" y="819174"/>
            <a:ext cx="2216943" cy="853666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2450" b="1" dirty="0">
                      <a:solidFill>
                        <a:srgbClr val="FCB53C"/>
                      </a:solidFill>
                      <a:latin typeface="+mn-lt"/>
                    </a:rPr>
                    <a:t>JULYED</a:t>
                  </a:r>
                  <a:endParaRPr lang="en-US" altLang="zh-CN" sz="12450" b="1" dirty="0">
                    <a:solidFill>
                      <a:srgbClr val="FCB53C"/>
                    </a:solidFill>
                    <a:latin typeface="+mn-lt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245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  <a:endParaRPr lang="en-US" altLang="zh-CN" sz="12450" noProof="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7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7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IMU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6398260" cy="3394710"/>
          </a:xfrm>
        </p:spPr>
        <p:txBody>
          <a:bodyPr/>
          <a:p>
            <a:r>
              <a:rPr lang="en-US" altLang="en-US" sz="1400"/>
              <a:t>捷联惯性导航（ SINS </a:t>
            </a:r>
            <a:r>
              <a:rPr lang="en-US" altLang="en-US" sz="800"/>
              <a:t>Strapdown inertial navigation system</a:t>
            </a:r>
            <a:r>
              <a:rPr lang="en-US" altLang="en-US" sz="1400"/>
              <a:t> ）技术 [参考自百科]</a:t>
            </a:r>
            <a:endParaRPr lang="en-US" altLang="en-US" sz="1400"/>
          </a:p>
          <a:p>
            <a:pPr lvl="1"/>
            <a:r>
              <a:rPr lang="en-US" altLang="en-US" sz="1200"/>
              <a:t>惯导系统是一种不依赖于任何外部信息、也不向外部辐射能量的自主式导航系统，隐蔽性好，可在空中、地面、水下等各种复杂环境下工作</a:t>
            </a:r>
            <a:endParaRPr lang="en-US" altLang="en-US" sz="1200"/>
          </a:p>
          <a:p>
            <a:pPr lvl="1"/>
            <a:r>
              <a:rPr lang="en-US" altLang="en-US" sz="1200"/>
              <a:t>主要分为平台式惯导系统和捷联式惯导系统两大类。捷联惯导系统（SINS）是在平台式惯导系统基础上发展而来的，它是一种无框架系统（</a:t>
            </a:r>
            <a:r>
              <a:rPr lang="en-US" altLang="en-US" sz="1200">
                <a:sym typeface="+mn-ea"/>
              </a:rPr>
              <a:t>没有物理平台/数字平台通过计算进行姿态变换 结构简单、体积小、重量轻、成本低、维护简单、可靠性高</a:t>
            </a:r>
            <a:r>
              <a:rPr lang="en-US" altLang="en-US" sz="1200"/>
              <a:t>）</a:t>
            </a:r>
            <a:endParaRPr lang="en-US" altLang="en-US" sz="1200"/>
          </a:p>
          <a:p>
            <a:pPr lvl="1"/>
            <a:r>
              <a:rPr lang="en-US" altLang="en-US" sz="1200"/>
              <a:t>捷联（Strapdown）是“捆绑”的意思。所谓捷联惯性系统是将惯性敏感元件（陀螺和加速度计）直接“捆绑”在运载体的机体上，从而完成制导和导航任务的系统</a:t>
            </a:r>
            <a:endParaRPr lang="en-US" altLang="en-US" sz="1200"/>
          </a:p>
          <a:p>
            <a:pPr lvl="1"/>
            <a:r>
              <a:rPr lang="en-US" altLang="en-US" sz="1200"/>
              <a:t>陀螺和加速度计分别用来测量运载体的角运动信息（角速度）和线运动信息（加速度）</a:t>
            </a:r>
            <a:endParaRPr lang="en-US" altLang="en-US" sz="1200"/>
          </a:p>
          <a:p>
            <a:pPr lvl="1"/>
            <a:r>
              <a:rPr lang="en-US" altLang="en-US" sz="1200"/>
              <a:t>经过解算得到载体的速度、位置、姿态</a:t>
            </a:r>
            <a:endParaRPr lang="en-US" altLang="en-US" sz="1225"/>
          </a:p>
          <a:p>
            <a:r>
              <a:rPr lang="en-US" altLang="en-US" sz="1400"/>
              <a:t>惯性测量单元（IMU）</a:t>
            </a:r>
            <a:endParaRPr lang="en-US" altLang="en-US" sz="1400"/>
          </a:p>
          <a:p>
            <a:pPr lvl="1"/>
            <a:r>
              <a:rPr lang="en-US" altLang="en-US" sz="1225"/>
              <a:t>主要由陀螺仪和加速度计组成。</a:t>
            </a:r>
            <a:r>
              <a:rPr lang="en-US" altLang="en-US" sz="1225">
                <a:sym typeface="+mn-ea"/>
              </a:rPr>
              <a:t>消费级IMU(精度/价格低) -&gt;光纤IMU(精度价格高)</a:t>
            </a:r>
            <a:endParaRPr lang="en-US" altLang="en-US" sz="1225"/>
          </a:p>
          <a:p>
            <a:pPr lvl="1"/>
            <a:r>
              <a:rPr lang="en-US" altLang="en-US" sz="1225"/>
              <a:t>加速度计能够测量出载体相对于惯性空间所受的力（进而得到加速度）</a:t>
            </a:r>
            <a:endParaRPr lang="en-US" altLang="en-US" sz="1225"/>
          </a:p>
          <a:p>
            <a:pPr lvl="1"/>
            <a:r>
              <a:rPr lang="en-US" altLang="en-US" sz="1225"/>
              <a:t>陀螺仪能够测量出载体沿陀螺仪轴向的旋转角速度</a:t>
            </a:r>
            <a:endParaRPr lang="en-US" altLang="en-US" sz="1225"/>
          </a:p>
          <a:p>
            <a:pPr lvl="1"/>
            <a:r>
              <a:rPr lang="en-US" altLang="en-US" sz="1225"/>
              <a:t>IMU是惯性导航系统的基础，直接决定了惯性导航系统所能够达到的精度</a:t>
            </a:r>
            <a:endParaRPr lang="en-US" altLang="en-US" sz="1225"/>
          </a:p>
          <a:p>
            <a:pPr lvl="1"/>
            <a:endParaRPr lang="en-US" altLang="en-US" sz="1225"/>
          </a:p>
          <a:p>
            <a:pPr marL="0" indent="0">
              <a:buNone/>
            </a:pPr>
            <a:endParaRPr lang="en-US" altLang="en-US" sz="1400"/>
          </a:p>
        </p:txBody>
      </p:sp>
      <p:grpSp>
        <p:nvGrpSpPr>
          <p:cNvPr id="23" name="Group 22"/>
          <p:cNvGrpSpPr/>
          <p:nvPr/>
        </p:nvGrpSpPr>
        <p:grpSpPr>
          <a:xfrm>
            <a:off x="6855460" y="2282825"/>
            <a:ext cx="2162175" cy="2603500"/>
            <a:chOff x="10816" y="2423"/>
            <a:chExt cx="3405" cy="4100"/>
          </a:xfrm>
        </p:grpSpPr>
        <p:sp>
          <p:nvSpPr>
            <p:cNvPr id="19" name="Rectangle 18"/>
            <p:cNvSpPr/>
            <p:nvPr/>
          </p:nvSpPr>
          <p:spPr>
            <a:xfrm>
              <a:off x="10823" y="6069"/>
              <a:ext cx="3398" cy="4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en-US" sz="1000"/>
                <a:t>当前时刻</a:t>
              </a:r>
              <a:r>
                <a:rPr lang="en-US" altLang="en-US" sz="1000">
                  <a:sym typeface="+mn-ea"/>
                </a:rPr>
                <a:t>PVA</a:t>
              </a:r>
              <a:r>
                <a:rPr lang="en-US" altLang="en-US" sz="1000"/>
                <a:t>：位置 速度 姿态 </a:t>
              </a:r>
              <a:endParaRPr lang="en-US" altLang="en-US" sz="100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0816" y="2423"/>
              <a:ext cx="3398" cy="3667"/>
              <a:chOff x="10816" y="2423"/>
              <a:chExt cx="3398" cy="366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0875" y="4336"/>
                <a:ext cx="3302" cy="1106"/>
                <a:chOff x="10575" y="2349"/>
                <a:chExt cx="3302" cy="1106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10601" y="2349"/>
                  <a:ext cx="935" cy="45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en-US" sz="1000"/>
                    <a:t>加速度</a:t>
                  </a:r>
                  <a:endParaRPr lang="en-US" altLang="en-US" sz="100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11784" y="2349"/>
                  <a:ext cx="935" cy="45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en-US" sz="1000"/>
                    <a:t>速度</a:t>
                  </a:r>
                  <a:endParaRPr lang="en-US" altLang="en-US" sz="100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12942" y="2349"/>
                  <a:ext cx="935" cy="45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en-US" sz="1000"/>
                    <a:t>位置</a:t>
                  </a:r>
                  <a:endParaRPr lang="en-US" altLang="en-US" sz="100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10575" y="3001"/>
                  <a:ext cx="935" cy="45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en-US" sz="1000"/>
                    <a:t>角速度</a:t>
                  </a:r>
                  <a:endParaRPr lang="en-US" altLang="en-US" sz="1000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1784" y="3001"/>
                  <a:ext cx="935" cy="45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r>
                    <a:rPr lang="en-US" altLang="en-US" sz="1000"/>
                    <a:t>姿态</a:t>
                  </a:r>
                  <a:endParaRPr lang="en-US" altLang="en-US" sz="1000"/>
                </a:p>
              </p:txBody>
            </p:sp>
            <p:cxnSp>
              <p:nvCxnSpPr>
                <p:cNvPr id="9" name="Straight Arrow Connector 8"/>
                <p:cNvCxnSpPr>
                  <a:stCxn id="4" idx="3"/>
                  <a:endCxn id="5" idx="1"/>
                </p:cNvCxnSpPr>
                <p:nvPr/>
              </p:nvCxnSpPr>
              <p:spPr>
                <a:xfrm>
                  <a:off x="11536" y="2576"/>
                  <a:ext cx="248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/>
                <p:cNvCxnSpPr>
                  <a:stCxn id="5" idx="3"/>
                  <a:endCxn id="6" idx="1"/>
                </p:cNvCxnSpPr>
                <p:nvPr/>
              </p:nvCxnSpPr>
              <p:spPr>
                <a:xfrm>
                  <a:off x="12719" y="2576"/>
                  <a:ext cx="223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7" idx="3"/>
                  <a:endCxn id="8" idx="1"/>
                </p:cNvCxnSpPr>
                <p:nvPr/>
              </p:nvCxnSpPr>
              <p:spPr>
                <a:xfrm>
                  <a:off x="11510" y="3228"/>
                  <a:ext cx="274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Arrow Connector 13"/>
              <p:cNvCxnSpPr>
                <a:stCxn id="8" idx="0"/>
                <a:endCxn id="5" idx="2"/>
              </p:cNvCxnSpPr>
              <p:nvPr/>
            </p:nvCxnSpPr>
            <p:spPr>
              <a:xfrm flipV="1">
                <a:off x="12552" y="4790"/>
                <a:ext cx="0" cy="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10816" y="3152"/>
                <a:ext cx="3398" cy="45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r>
                  <a:rPr lang="en-US" altLang="en-US" sz="1000"/>
                  <a:t>前一时刻</a:t>
                </a:r>
                <a:r>
                  <a:rPr lang="en-US" altLang="en-US" sz="1000">
                    <a:sym typeface="+mn-ea"/>
                  </a:rPr>
                  <a:t>PVA</a:t>
                </a:r>
                <a:r>
                  <a:rPr lang="en-US" altLang="en-US" sz="1000"/>
                  <a:t>：位置 速度 姿态 </a:t>
                </a:r>
                <a:endParaRPr lang="en-US" altLang="en-US" sz="1000"/>
              </a:p>
            </p:txBody>
          </p:sp>
          <p:cxnSp>
            <p:nvCxnSpPr>
              <p:cNvPr id="17" name="Straight Arrow Connector 16"/>
              <p:cNvCxnSpPr>
                <a:stCxn id="16" idx="2"/>
                <a:endCxn id="18" idx="0"/>
              </p:cNvCxnSpPr>
              <p:nvPr/>
            </p:nvCxnSpPr>
            <p:spPr>
              <a:xfrm>
                <a:off x="12515" y="3606"/>
                <a:ext cx="0" cy="55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10816" y="4163"/>
                <a:ext cx="3398" cy="1441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 altLang="en-US" sz="1000"/>
              </a:p>
            </p:txBody>
          </p:sp>
          <p:cxnSp>
            <p:nvCxnSpPr>
              <p:cNvPr id="20" name="Straight Arrow Connector 19"/>
              <p:cNvCxnSpPr>
                <a:stCxn id="18" idx="2"/>
              </p:cNvCxnSpPr>
              <p:nvPr/>
            </p:nvCxnSpPr>
            <p:spPr>
              <a:xfrm>
                <a:off x="12515" y="5604"/>
                <a:ext cx="15" cy="48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Text Box 20"/>
              <p:cNvSpPr txBox="1"/>
              <p:nvPr/>
            </p:nvSpPr>
            <p:spPr>
              <a:xfrm>
                <a:off x="11033" y="2423"/>
                <a:ext cx="3038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</a:bodyPr>
              <a:p>
                <a:r>
                  <a:rPr lang="en-US" altLang="en-US" sz="1200"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航迹推算：使用数值积分</a:t>
                </a:r>
                <a:endParaRPr lang="en-US" altLang="en-US" sz="1200"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5770" y="205740"/>
            <a:ext cx="2286635" cy="1506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IMU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1400"/>
              <a:t>优点：</a:t>
            </a:r>
            <a:endParaRPr lang="en-US" altLang="en-US" sz="1400"/>
          </a:p>
          <a:p>
            <a:pPr lvl="1"/>
            <a:r>
              <a:rPr lang="en-US" altLang="en-US" sz="1225"/>
              <a:t>输出频率高</a:t>
            </a:r>
            <a:endParaRPr lang="en-US" altLang="en-US" sz="1225"/>
          </a:p>
          <a:p>
            <a:pPr lvl="1"/>
            <a:r>
              <a:rPr lang="en-US" altLang="en-US" sz="1225"/>
              <a:t>短时精度高</a:t>
            </a:r>
            <a:endParaRPr lang="en-US" altLang="en-US" sz="1225"/>
          </a:p>
          <a:p>
            <a:pPr lvl="1"/>
            <a:r>
              <a:rPr lang="en-US" altLang="en-US" sz="1225"/>
              <a:t>六自由度</a:t>
            </a:r>
            <a:endParaRPr lang="en-US" altLang="en-US" sz="1225"/>
          </a:p>
          <a:p>
            <a:pPr lvl="1"/>
            <a:r>
              <a:rPr lang="en-US" altLang="en-US" sz="1225"/>
              <a:t>可工作于任何复杂环境</a:t>
            </a:r>
            <a:endParaRPr lang="en-US" altLang="en-US" sz="1225"/>
          </a:p>
          <a:p>
            <a:pPr lvl="0"/>
            <a:r>
              <a:rPr lang="en-US" altLang="en-US" sz="1400"/>
              <a:t>缺点：</a:t>
            </a:r>
            <a:endParaRPr lang="en-US" altLang="en-US" sz="1400"/>
          </a:p>
          <a:p>
            <a:pPr lvl="1"/>
            <a:r>
              <a:rPr lang="en-US" altLang="en-US" sz="1225"/>
              <a:t>误差随时间累积</a:t>
            </a:r>
            <a:endParaRPr lang="en-US" altLang="en-US" sz="1225"/>
          </a:p>
          <a:p>
            <a:pPr lvl="1"/>
            <a:endParaRPr lang="en-US" altLang="en-US" sz="1225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Lidar / Camera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05" y="1062990"/>
            <a:ext cx="5633085" cy="3394710"/>
          </a:xfrm>
        </p:spPr>
        <p:txBody>
          <a:bodyPr/>
          <a:p>
            <a:r>
              <a:rPr lang="en-US" altLang="en-US" sz="1400"/>
              <a:t>环境特征匹配： Lidar-HDmap / Camera-marker</a:t>
            </a:r>
            <a:endParaRPr lang="en-US" altLang="en-US" sz="1400"/>
          </a:p>
          <a:p>
            <a:r>
              <a:rPr lang="en-US" altLang="en-US" sz="1400"/>
              <a:t>Lidar-HDmap</a:t>
            </a:r>
            <a:endParaRPr lang="en-US" altLang="en-US" sz="1400"/>
          </a:p>
          <a:p>
            <a:pPr lvl="1"/>
            <a:r>
              <a:rPr lang="en-US" altLang="en-US" sz="1225"/>
              <a:t>预先制作定位地图3D/2D</a:t>
            </a:r>
            <a:endParaRPr lang="en-US" altLang="en-US" sz="1225"/>
          </a:p>
          <a:p>
            <a:pPr lvl="1"/>
            <a:r>
              <a:rPr lang="en-US" altLang="en-US" sz="1225"/>
              <a:t>车上的实时点云和地图进行匹配计算激光雷达的位置和姿态</a:t>
            </a:r>
            <a:endParaRPr lang="en-US" altLang="en-US" sz="1225"/>
          </a:p>
          <a:p>
            <a:pPr lvl="1"/>
            <a:r>
              <a:rPr lang="en-US" altLang="en-US" sz="1225"/>
              <a:t>如何匹配？</a:t>
            </a:r>
            <a:endParaRPr lang="en-US" altLang="en-US" sz="1225"/>
          </a:p>
          <a:p>
            <a:pPr lvl="2"/>
            <a:r>
              <a:rPr lang="en-US" altLang="en-US" sz="1050"/>
              <a:t>基于3D点云匹配： Scan Matching完成点云配准。</a:t>
            </a:r>
            <a:endParaRPr lang="en-US" altLang="en-US" sz="1050"/>
          </a:p>
          <a:p>
            <a:pPr lvl="3"/>
            <a:r>
              <a:rPr lang="en-US" altLang="en-US" sz="875"/>
              <a:t>ICP：最常见的是迭代最近点法（Iterative Closest Point ，ICP），该方法基于当前扫描和目标扫描的距离度量来完成点云配准</a:t>
            </a:r>
            <a:endParaRPr lang="en-US" altLang="en-US" sz="875"/>
          </a:p>
          <a:p>
            <a:pPr lvl="3"/>
            <a:r>
              <a:rPr lang="en-US" altLang="en-US" sz="875"/>
              <a:t>NDT：正态分布变换（Normal Distributions Transform，NDT）也是进行点云配准的常用方法，它基于点云特征直方图来实现配准</a:t>
            </a:r>
            <a:endParaRPr lang="en-US" altLang="en-US" sz="875"/>
          </a:p>
          <a:p>
            <a:pPr lvl="2"/>
            <a:r>
              <a:rPr lang="en-US" altLang="en-US" sz="1050"/>
              <a:t>基于2D概率地图的直方图滤波器匹配定位</a:t>
            </a:r>
            <a:endParaRPr lang="en-US" altLang="en-US" sz="1050"/>
          </a:p>
          <a:p>
            <a:pPr lvl="1"/>
            <a:r>
              <a:rPr lang="en-US" altLang="en-US" sz="1225"/>
              <a:t>激光定位特点：</a:t>
            </a:r>
            <a:endParaRPr lang="en-US" altLang="en-US" sz="1225"/>
          </a:p>
          <a:p>
            <a:pPr lvl="2"/>
            <a:r>
              <a:rPr lang="en-US" altLang="en-US" sz="1050"/>
              <a:t>优点：</a:t>
            </a:r>
            <a:endParaRPr lang="en-US" altLang="en-US" sz="1050"/>
          </a:p>
          <a:p>
            <a:pPr lvl="3"/>
            <a:r>
              <a:rPr lang="en-US" altLang="en-US" sz="875"/>
              <a:t>鲁棒性比较好/ 无</a:t>
            </a:r>
            <a:r>
              <a:rPr lang="en-US" altLang="en-US" sz="875">
                <a:sym typeface="+mn-ea"/>
              </a:rPr>
              <a:t>GPS可工作 / 能实现10厘米以内的定位精度</a:t>
            </a:r>
            <a:endParaRPr lang="en-US" altLang="en-US" sz="875"/>
          </a:p>
          <a:p>
            <a:pPr lvl="2"/>
            <a:r>
              <a:rPr lang="en-US" altLang="en-US" sz="1050"/>
              <a:t>缺点：</a:t>
            </a:r>
            <a:endParaRPr lang="en-US" altLang="en-US" sz="1050"/>
          </a:p>
          <a:p>
            <a:pPr lvl="3"/>
            <a:r>
              <a:rPr lang="en-US" altLang="en-US" sz="875"/>
              <a:t>需要预先制作地图并定期更新地图(环境会发生变化)</a:t>
            </a:r>
            <a:endParaRPr lang="en-US" altLang="en-US" sz="875"/>
          </a:p>
          <a:p>
            <a:pPr lvl="3"/>
            <a:r>
              <a:rPr lang="en-US" altLang="en-US" sz="875"/>
              <a:t>雨雪天气情况下</a:t>
            </a:r>
            <a:r>
              <a:rPr lang="en-US" altLang="en-US" sz="875">
                <a:sym typeface="+mn-ea"/>
              </a:rPr>
              <a:t>Lidar被折射导致收到的点云数据变少</a:t>
            </a:r>
            <a:endParaRPr lang="en-US" altLang="en-US" sz="875">
              <a:sym typeface="+mn-ea"/>
            </a:endParaRPr>
          </a:p>
          <a:p>
            <a:pPr lvl="3"/>
            <a:r>
              <a:rPr lang="en-US" altLang="en-US" sz="875"/>
              <a:t>开放路段点云少仍需要GNSS（对于场景单一路段例如高速公路 GNSS+Lidar-HDmap成本过高）</a:t>
            </a:r>
            <a:endParaRPr lang="en-US" altLang="en-US" sz="875"/>
          </a:p>
        </p:txBody>
      </p:sp>
      <p:grpSp>
        <p:nvGrpSpPr>
          <p:cNvPr id="6" name="Group 5"/>
          <p:cNvGrpSpPr/>
          <p:nvPr/>
        </p:nvGrpSpPr>
        <p:grpSpPr>
          <a:xfrm>
            <a:off x="5803212" y="845820"/>
            <a:ext cx="3411848" cy="2328452"/>
            <a:chOff x="7652" y="1674"/>
            <a:chExt cx="6668" cy="47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70" y="1674"/>
              <a:ext cx="6359" cy="4334"/>
            </a:xfrm>
            <a:prstGeom prst="rect">
              <a:avLst/>
            </a:prstGeom>
          </p:spPr>
        </p:pic>
        <p:sp>
          <p:nvSpPr>
            <p:cNvPr id="5" name="Text Box 4"/>
            <p:cNvSpPr txBox="1"/>
            <p:nvPr/>
          </p:nvSpPr>
          <p:spPr>
            <a:xfrm>
              <a:off x="7652" y="6008"/>
              <a:ext cx="6668" cy="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700"/>
                <a:t>图片来自：https://mp.weixin.qq.com/s/89xbHeS8RtS1L_fBe1VMDw</a:t>
              </a:r>
              <a:endParaRPr lang="en-US" altLang="en-US" sz="7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Lidar / Camera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85" y="1200150"/>
            <a:ext cx="5798820" cy="3394710"/>
          </a:xfrm>
        </p:spPr>
        <p:txBody>
          <a:bodyPr/>
          <a:p>
            <a:r>
              <a:rPr lang="en-US" altLang="en-US" sz="1400">
                <a:sym typeface="+mn-ea"/>
              </a:rPr>
              <a:t>环境特征匹配： Lidar-HDmap / Camera-marker</a:t>
            </a:r>
            <a:endParaRPr lang="en-US" altLang="en-US" sz="1400">
              <a:sym typeface="+mn-ea"/>
            </a:endParaRPr>
          </a:p>
          <a:p>
            <a:r>
              <a:rPr lang="en-US" altLang="en-US" sz="1400">
                <a:sym typeface="+mn-ea"/>
              </a:rPr>
              <a:t>Camera-marker</a:t>
            </a:r>
            <a:endParaRPr lang="en-US" sz="1400"/>
          </a:p>
          <a:p>
            <a:pPr lvl="1"/>
            <a:r>
              <a:rPr lang="en-US" sz="1225"/>
              <a:t>街景</a:t>
            </a:r>
            <a:r>
              <a:rPr lang="en-US" altLang="en-US" sz="1225"/>
              <a:t>定位（Sacha Arnoud, Director of Engineering, Waymo）</a:t>
            </a:r>
            <a:endParaRPr lang="en-US" altLang="en-US" sz="1225"/>
          </a:p>
          <a:p>
            <a:pPr lvl="1"/>
            <a:r>
              <a:rPr lang="en-US" sz="1225"/>
              <a:t>Waymo利用谷歌强大的街景数据</a:t>
            </a:r>
            <a:r>
              <a:rPr lang="en-US" altLang="en-US" sz="1225"/>
              <a:t>标注</a:t>
            </a:r>
            <a:r>
              <a:rPr lang="en-US" sz="1225"/>
              <a:t>出路牌号码</a:t>
            </a:r>
            <a:r>
              <a:rPr lang="en-US" altLang="en-US" sz="1225"/>
              <a:t>,</a:t>
            </a:r>
            <a:r>
              <a:rPr lang="en-US" sz="1225"/>
              <a:t>商店标志</a:t>
            </a:r>
            <a:r>
              <a:rPr lang="en-US" altLang="en-US" sz="1225"/>
              <a:t>,</a:t>
            </a:r>
            <a:r>
              <a:rPr lang="en-US" sz="1225"/>
              <a:t>红路灯等静态数据来确定自身车辆所在的位置</a:t>
            </a:r>
            <a:endParaRPr lang="en-US" sz="1225"/>
          </a:p>
          <a:p>
            <a:pPr lvl="1"/>
            <a:r>
              <a:rPr lang="en-US" altLang="en-US" sz="1225"/>
              <a:t>原理：</a:t>
            </a:r>
            <a:endParaRPr lang="en-US" altLang="en-US" sz="1225"/>
          </a:p>
          <a:p>
            <a:pPr lvl="2"/>
            <a:r>
              <a:rPr lang="en-US" altLang="en-US" sz="1050"/>
              <a:t>预先标注出路牌号码,</a:t>
            </a:r>
            <a:r>
              <a:rPr lang="en-US" sz="1050"/>
              <a:t>商店牌匾</a:t>
            </a:r>
            <a:r>
              <a:rPr lang="en-US" altLang="en-US" sz="1050"/>
              <a:t>,</a:t>
            </a:r>
            <a:r>
              <a:rPr lang="en-US" sz="1050"/>
              <a:t>红绿灯</a:t>
            </a:r>
            <a:r>
              <a:rPr lang="en-US" altLang="en-US" sz="1050"/>
              <a:t>等静态marker的</a:t>
            </a:r>
            <a:r>
              <a:rPr lang="en-US" sz="1050"/>
              <a:t>全球坐标系</a:t>
            </a:r>
            <a:endParaRPr lang="en-US" sz="1050"/>
          </a:p>
          <a:p>
            <a:pPr lvl="2"/>
            <a:r>
              <a:rPr lang="en-US" altLang="en-US" sz="1050"/>
              <a:t>车载相机检测出maker之后</a:t>
            </a:r>
            <a:r>
              <a:rPr lang="en-US" sz="1050"/>
              <a:t>通过透视原理或者相对距离</a:t>
            </a:r>
            <a:r>
              <a:rPr lang="en-US" altLang="en-US" sz="1050"/>
              <a:t>推算出</a:t>
            </a:r>
            <a:r>
              <a:rPr lang="en-US" sz="1050"/>
              <a:t>车辆</a:t>
            </a:r>
            <a:r>
              <a:rPr lang="en-US" altLang="en-US" sz="1050"/>
              <a:t>自身</a:t>
            </a:r>
            <a:r>
              <a:rPr lang="en-US" sz="1050"/>
              <a:t>的全球坐标</a:t>
            </a:r>
            <a:endParaRPr lang="en-US" sz="1050"/>
          </a:p>
          <a:p>
            <a:pPr lvl="1"/>
            <a:r>
              <a:rPr lang="en-US" altLang="en-US" sz="1225"/>
              <a:t>优点：</a:t>
            </a:r>
            <a:endParaRPr lang="en-US" altLang="en-US" sz="1225"/>
          </a:p>
          <a:p>
            <a:pPr lvl="2"/>
            <a:r>
              <a:rPr lang="en-US" sz="1050"/>
              <a:t>简单直接</a:t>
            </a:r>
            <a:r>
              <a:rPr lang="en-US" altLang="en-US" sz="1050"/>
              <a:t>：</a:t>
            </a:r>
            <a:r>
              <a:rPr lang="en-US" altLang="en-US" sz="1050">
                <a:sym typeface="+mn-ea"/>
              </a:rPr>
              <a:t>街景</a:t>
            </a:r>
            <a:r>
              <a:rPr lang="en-US" sz="1050">
                <a:sym typeface="+mn-ea"/>
              </a:rPr>
              <a:t>地图标记好</a:t>
            </a:r>
            <a:r>
              <a:rPr lang="en-US" altLang="en-US" sz="1050">
                <a:sym typeface="+mn-ea"/>
              </a:rPr>
              <a:t>之后</a:t>
            </a:r>
            <a:r>
              <a:rPr lang="en-US" sz="1050">
                <a:sym typeface="+mn-ea"/>
              </a:rPr>
              <a:t>，车辆本身</a:t>
            </a:r>
            <a:r>
              <a:rPr lang="en-US" altLang="en-US" sz="1050">
                <a:sym typeface="+mn-ea"/>
              </a:rPr>
              <a:t>只需要</a:t>
            </a:r>
            <a:r>
              <a:rPr lang="en-US" sz="1050">
                <a:sym typeface="+mn-ea"/>
              </a:rPr>
              <a:t>摄像机就可以实现精准的定位和导航</a:t>
            </a:r>
            <a:endParaRPr lang="en-US" sz="1050"/>
          </a:p>
          <a:p>
            <a:pPr lvl="1"/>
            <a:r>
              <a:rPr lang="en-US" altLang="en-US" sz="1225"/>
              <a:t>缺点：</a:t>
            </a:r>
            <a:endParaRPr lang="en-US" altLang="en-US" sz="1225"/>
          </a:p>
          <a:p>
            <a:pPr lvl="2"/>
            <a:r>
              <a:rPr lang="en-US" sz="1050"/>
              <a:t>巨大的数据量和人工标注</a:t>
            </a:r>
            <a:endParaRPr lang="en-US" sz="1050"/>
          </a:p>
          <a:p>
            <a:pPr lvl="2"/>
            <a:r>
              <a:rPr lang="en-US" altLang="en-US" sz="1050"/>
              <a:t>摄像机采图问题：强光/弱光/逆光都会影响检查效果 进而导致推算的位置不准</a:t>
            </a:r>
            <a:endParaRPr lang="en-US" altLang="en-US" sz="1050"/>
          </a:p>
          <a:p>
            <a:pPr lvl="2"/>
            <a:r>
              <a:rPr lang="en-US" altLang="en-US" sz="1050"/>
              <a:t>基于</a:t>
            </a:r>
            <a:r>
              <a:rPr lang="en-US" sz="1050"/>
              <a:t>图像</a:t>
            </a:r>
            <a:r>
              <a:rPr lang="en-US" altLang="en-US" sz="1050"/>
              <a:t>计算</a:t>
            </a:r>
            <a:r>
              <a:rPr lang="en-US" sz="1050"/>
              <a:t>深度</a:t>
            </a:r>
            <a:r>
              <a:rPr lang="en-US" altLang="en-US" sz="1050"/>
              <a:t>图存在误差（越远视察越小 误差越大 z=fb/d）</a:t>
            </a:r>
            <a:endParaRPr lang="en-US" sz="1050"/>
          </a:p>
          <a:p>
            <a:pPr lvl="2"/>
            <a:r>
              <a:rPr lang="en-US" altLang="en-US" sz="1050"/>
              <a:t>开放场景下(如</a:t>
            </a:r>
            <a:r>
              <a:rPr lang="en-US" sz="1050"/>
              <a:t>高速公路</a:t>
            </a:r>
            <a:r>
              <a:rPr lang="en-US" altLang="en-US" sz="1050"/>
              <a:t>) maker少甚至没有marker</a:t>
            </a:r>
            <a:endParaRPr lang="en-US" sz="10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3755" y="1436370"/>
            <a:ext cx="3148330" cy="338010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650990" y="102235"/>
            <a:ext cx="1475740" cy="1316990"/>
            <a:chOff x="10474" y="161"/>
            <a:chExt cx="2324" cy="2074"/>
          </a:xfrm>
        </p:grpSpPr>
        <p:sp>
          <p:nvSpPr>
            <p:cNvPr id="5" name="Rounded Rectangle 4"/>
            <p:cNvSpPr/>
            <p:nvPr/>
          </p:nvSpPr>
          <p:spPr>
            <a:xfrm>
              <a:off x="11795" y="1289"/>
              <a:ext cx="454" cy="7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Heptagon 5"/>
            <p:cNvSpPr/>
            <p:nvPr/>
          </p:nvSpPr>
          <p:spPr>
            <a:xfrm>
              <a:off x="10544" y="324"/>
              <a:ext cx="280" cy="227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Heptagon 6"/>
            <p:cNvSpPr/>
            <p:nvPr/>
          </p:nvSpPr>
          <p:spPr>
            <a:xfrm>
              <a:off x="12518" y="161"/>
              <a:ext cx="280" cy="227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Heptagon 7"/>
            <p:cNvSpPr/>
            <p:nvPr/>
          </p:nvSpPr>
          <p:spPr>
            <a:xfrm>
              <a:off x="10474" y="705"/>
              <a:ext cx="280" cy="227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Heptagon 8"/>
            <p:cNvSpPr/>
            <p:nvPr/>
          </p:nvSpPr>
          <p:spPr>
            <a:xfrm>
              <a:off x="12448" y="705"/>
              <a:ext cx="280" cy="227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0919" y="187"/>
              <a:ext cx="23" cy="20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362" y="161"/>
              <a:ext cx="23" cy="20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641" y="161"/>
              <a:ext cx="23" cy="20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0"/>
              <a:endCxn id="6" idx="1"/>
            </p:cNvCxnSpPr>
            <p:nvPr/>
          </p:nvCxnSpPr>
          <p:spPr>
            <a:xfrm flipH="1" flipV="1">
              <a:off x="10824" y="470"/>
              <a:ext cx="1198" cy="819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0"/>
              <a:endCxn id="8" idx="1"/>
            </p:cNvCxnSpPr>
            <p:nvPr/>
          </p:nvCxnSpPr>
          <p:spPr>
            <a:xfrm flipH="1" flipV="1">
              <a:off x="10754" y="851"/>
              <a:ext cx="1268" cy="438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7" idx="4"/>
            </p:cNvCxnSpPr>
            <p:nvPr/>
          </p:nvCxnSpPr>
          <p:spPr>
            <a:xfrm flipV="1">
              <a:off x="11962" y="307"/>
              <a:ext cx="556" cy="1021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9" idx="4"/>
            </p:cNvCxnSpPr>
            <p:nvPr/>
          </p:nvCxnSpPr>
          <p:spPr>
            <a:xfrm flipV="1">
              <a:off x="11962" y="851"/>
              <a:ext cx="486" cy="477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SLAM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200"/>
              <a:t>SLAM:Simultaneous Localization and Mapping  </a:t>
            </a:r>
            <a:r>
              <a:rPr lang="en-US" sz="1200">
                <a:sym typeface="+mn-ea"/>
              </a:rPr>
              <a:t>同时定位与</a:t>
            </a:r>
            <a:r>
              <a:rPr lang="en-US" altLang="en-US" sz="1200">
                <a:sym typeface="+mn-ea"/>
              </a:rPr>
              <a:t>建图</a:t>
            </a:r>
            <a:endParaRPr lang="en-US" altLang="en-US" sz="1200">
              <a:sym typeface="+mn-ea"/>
            </a:endParaRPr>
          </a:p>
          <a:p>
            <a:pPr lvl="1"/>
            <a:r>
              <a:rPr lang="en-US" sz="1050"/>
              <a:t>定位 ：室内、室外  </a:t>
            </a:r>
            <a:r>
              <a:rPr lang="en-US" altLang="en-US" sz="1050"/>
              <a:t>(</a:t>
            </a:r>
            <a:r>
              <a:rPr lang="en-US" altLang="en-US" sz="1050">
                <a:sym typeface="+mn-ea"/>
              </a:rPr>
              <a:t>我在哪？</a:t>
            </a:r>
            <a:r>
              <a:rPr lang="en-US" altLang="en-US" sz="1050"/>
              <a:t>)</a:t>
            </a:r>
            <a:endParaRPr lang="en-US" sz="1050"/>
          </a:p>
          <a:p>
            <a:pPr lvl="1"/>
            <a:r>
              <a:rPr lang="en-US" sz="1050"/>
              <a:t>建图：稀疏、半稠密、稠密 </a:t>
            </a:r>
            <a:r>
              <a:rPr lang="en-US" altLang="en-US" sz="1050"/>
              <a:t>(环境如何？)</a:t>
            </a:r>
            <a:endParaRPr lang="en-US" altLang="en-US" sz="1050"/>
          </a:p>
          <a:p>
            <a:pPr lvl="1"/>
            <a:r>
              <a:rPr lang="en-US" altLang="en-US" sz="1050"/>
              <a:t>准确的定位需要精确的地图,精确的地图来自准确的定位</a:t>
            </a:r>
            <a:endParaRPr lang="en-US" altLang="en-US" sz="1050"/>
          </a:p>
          <a:p>
            <a:pPr lvl="0"/>
            <a:r>
              <a:rPr lang="en-US" altLang="en-US" sz="1200"/>
              <a:t>类型：激光SLAM / 视觉SLAM(Monocular/Stereo/RGB-D) / VIO(IMU+SLAM)</a:t>
            </a:r>
            <a:endParaRPr lang="en-US" sz="1200"/>
          </a:p>
          <a:p>
            <a:pPr lvl="0" algn="l"/>
            <a:r>
              <a:rPr lang="en-US" sz="1200"/>
              <a:t>主要应用方向：</a:t>
            </a:r>
            <a:endParaRPr lang="en-US" sz="1200"/>
          </a:p>
          <a:p>
            <a:pPr lvl="1" algn="l"/>
            <a:r>
              <a:rPr lang="en-US" sz="1050">
                <a:sym typeface="+mn-ea"/>
              </a:rPr>
              <a:t>机器人定位</a:t>
            </a:r>
            <a:r>
              <a:rPr lang="en-US" altLang="en-US" sz="1050">
                <a:sym typeface="+mn-ea"/>
              </a:rPr>
              <a:t>(例如扫地机)</a:t>
            </a:r>
            <a:r>
              <a:rPr lang="en-US" sz="1050">
                <a:sym typeface="+mn-ea"/>
              </a:rPr>
              <a:t>/</a:t>
            </a:r>
            <a:r>
              <a:rPr lang="en-US" sz="1050"/>
              <a:t>手持设备定位</a:t>
            </a:r>
            <a:r>
              <a:rPr lang="en-US" altLang="en-US" sz="1050"/>
              <a:t>(例如</a:t>
            </a:r>
            <a:r>
              <a:rPr lang="en-US" sz="1050">
                <a:sym typeface="+mn-ea"/>
              </a:rPr>
              <a:t>AR</a:t>
            </a:r>
            <a:r>
              <a:rPr lang="en-US" altLang="en-US" sz="1050">
                <a:sym typeface="+mn-ea"/>
              </a:rPr>
              <a:t>)</a:t>
            </a:r>
            <a:r>
              <a:rPr lang="en-US" sz="1050">
                <a:sym typeface="+mn-ea"/>
              </a:rPr>
              <a:t>/自动驾驶定位</a:t>
            </a:r>
            <a:endParaRPr lang="en-US" sz="1200"/>
          </a:p>
          <a:p>
            <a:pPr algn="l"/>
            <a:r>
              <a:rPr lang="en-US" sz="1200"/>
              <a:t>视觉SLAM框架</a:t>
            </a:r>
            <a:endParaRPr lang="en-US" sz="1200"/>
          </a:p>
          <a:p>
            <a:pPr lvl="1" algn="l"/>
            <a:r>
              <a:rPr lang="en-US" sz="915"/>
              <a:t>前端：Visual Odometry  视觉里程计用于估计邻近时刻的相机运动</a:t>
            </a:r>
            <a:r>
              <a:rPr lang="en-US" altLang="en-US" sz="915"/>
              <a:t>(类似IMU航迹推算)</a:t>
            </a:r>
            <a:endParaRPr lang="en-US" sz="915"/>
          </a:p>
          <a:p>
            <a:pPr lvl="1" algn="l"/>
            <a:r>
              <a:rPr lang="en-US" sz="1050"/>
              <a:t>后端：Optimization</a:t>
            </a:r>
            <a:r>
              <a:rPr lang="en-US" altLang="en-US" sz="1050"/>
              <a:t>（滤波器法/图优化法）使用局部约束关系估计最优轨迹与地图</a:t>
            </a:r>
            <a:endParaRPr lang="en-US" altLang="en-US" sz="1050"/>
          </a:p>
          <a:p>
            <a:pPr lvl="1" algn="l"/>
            <a:r>
              <a:rPr lang="en-US" sz="1050"/>
              <a:t>回环检测：Loop Closing 检测</a:t>
            </a:r>
            <a:r>
              <a:rPr lang="en-US" altLang="en-US" sz="1050"/>
              <a:t>是否形成了一个回环进而矫正整圈轨迹</a:t>
            </a:r>
            <a:endParaRPr lang="en-US" sz="1050"/>
          </a:p>
          <a:p>
            <a:pPr lvl="1" algn="l"/>
            <a:r>
              <a:rPr lang="en-US" sz="1050"/>
              <a:t>建图：Mapping  度量地图、拓扑地图、稀疏地图、稠密地图</a:t>
            </a:r>
            <a:endParaRPr lang="en-US" sz="105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endParaRPr lang="en-US" sz="1200"/>
          </a:p>
          <a:p>
            <a:pPr algn="l"/>
            <a:r>
              <a:rPr lang="en-US" sz="1200"/>
              <a:t>ORB-SLAM2 demo视频 https://www.youtube.com/watch?v=j2ZNuBCr4SA </a:t>
            </a:r>
            <a:endParaRPr lang="en-US" sz="1200"/>
          </a:p>
        </p:txBody>
      </p:sp>
      <p:grpSp>
        <p:nvGrpSpPr>
          <p:cNvPr id="6" name="Group 5"/>
          <p:cNvGrpSpPr/>
          <p:nvPr/>
        </p:nvGrpSpPr>
        <p:grpSpPr>
          <a:xfrm>
            <a:off x="5453380" y="172085"/>
            <a:ext cx="3678555" cy="1633220"/>
            <a:chOff x="8498" y="324"/>
            <a:chExt cx="5793" cy="25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rcRect l="11576" t="32754" r="47880" b="3149"/>
            <a:stretch>
              <a:fillRect/>
            </a:stretch>
          </p:blipFill>
          <p:spPr>
            <a:xfrm>
              <a:off x="10433" y="324"/>
              <a:ext cx="3859" cy="2572"/>
            </a:xfrm>
            <a:prstGeom prst="rect">
              <a:avLst/>
            </a:prstGeom>
          </p:spPr>
        </p:pic>
        <p:pic>
          <p:nvPicPr>
            <p:cNvPr id="5" name="Picture 4" descr="58f82e27Nc534274d"/>
            <p:cNvPicPr>
              <a:picLocks noChangeAspect="1"/>
            </p:cNvPicPr>
            <p:nvPr/>
          </p:nvPicPr>
          <p:blipFill>
            <a:blip r:embed="rId2"/>
            <a:srcRect l="10454" t="2200" r="12134"/>
            <a:stretch>
              <a:fillRect/>
            </a:stretch>
          </p:blipFill>
          <p:spPr>
            <a:xfrm>
              <a:off x="8498" y="377"/>
              <a:ext cx="1935" cy="2466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10" y="2209165"/>
            <a:ext cx="3018790" cy="1376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740" y="3585845"/>
            <a:ext cx="2282825" cy="1358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785" y="3544570"/>
            <a:ext cx="3282315" cy="758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Localization</a:t>
            </a:r>
            <a:endParaRPr lang="en-US" altLang="en-US"/>
          </a:p>
        </p:txBody>
      </p:sp>
      <p:sp>
        <p:nvSpPr>
          <p:cNvPr id="1" name="Subtitle 0"/>
          <p:cNvSpPr/>
          <p:nvPr>
            <p:ph type="subTitle" idx="1"/>
          </p:nvPr>
        </p:nvSpPr>
        <p:spPr/>
        <p:txBody>
          <a:bodyPr/>
          <a:p>
            <a:r>
              <a:rPr lang="en-US" altLang="en-US"/>
              <a:t>定位融合技术</a:t>
            </a:r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定位融合技术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en-US" altLang="en-US" sz="1400">
                <a:sym typeface="+mn-ea"/>
              </a:rPr>
              <a:t>原理：不同源传感器信息通过滤波器(KF EKF UKF PF等)进行融合 </a:t>
            </a:r>
            <a:r>
              <a:rPr lang="" altLang="en-US" sz="1400">
                <a:sym typeface="+mn-ea"/>
              </a:rPr>
              <a:t>优势互补</a:t>
            </a:r>
            <a:endParaRPr lang="en-US" altLang="en-US" sz="1400"/>
          </a:p>
          <a:p>
            <a:pPr lvl="1"/>
            <a:r>
              <a:rPr lang="en-US" altLang="en-US" sz="1400">
                <a:sym typeface="+mn-ea"/>
              </a:rPr>
              <a:t>典型融合方式：</a:t>
            </a:r>
            <a:endParaRPr lang="en-US" altLang="en-US" sz="1400"/>
          </a:p>
          <a:p>
            <a:pPr lvl="2"/>
            <a:r>
              <a:rPr lang="en-US" altLang="en-US" sz="1400">
                <a:sym typeface="+mn-ea"/>
              </a:rPr>
              <a:t>IMU+GNSS：高频率累计误差+低频率高精度                                                     无人机/无人车/导弹/室外</a:t>
            </a:r>
            <a:endParaRPr lang="en-US" altLang="en-US" sz="1400"/>
          </a:p>
          <a:p>
            <a:pPr lvl="2"/>
            <a:r>
              <a:rPr lang="en-US" altLang="en-US" sz="1400">
                <a:sym typeface="+mn-ea"/>
              </a:rPr>
              <a:t>GNSS +  Lidar-HDmap/Camera-marker：适合开放环境+适合密集特征环境       无人车/室内外</a:t>
            </a:r>
            <a:endParaRPr lang="en-US" altLang="en-US" sz="1400">
              <a:sym typeface="+mn-ea"/>
            </a:endParaRPr>
          </a:p>
          <a:p>
            <a:pPr lvl="2"/>
            <a:r>
              <a:rPr lang="en-US" altLang="en-US" sz="1400">
                <a:sym typeface="+mn-ea"/>
              </a:rPr>
              <a:t>VIO(SLAM+IMU+GNSS)                                                                                 无人机/无人车/室内外</a:t>
            </a:r>
            <a:endParaRPr lang="en-US" altLang="en-US" sz="1400">
              <a:sym typeface="+mn-ea"/>
            </a:endParaRPr>
          </a:p>
          <a:p>
            <a:pPr lvl="2"/>
            <a:r>
              <a:rPr lang="en-US" altLang="en-US" sz="1400">
                <a:sym typeface="+mn-ea"/>
              </a:rPr>
              <a:t>IMU+magnetometer  矫正角度(例如:互补滤波/MadgwickAHRS)                       无人机/无人车/室内外</a:t>
            </a:r>
            <a:endParaRPr lang="en-US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3687445"/>
            <a:ext cx="5034915" cy="11607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3770" y="4798060"/>
            <a:ext cx="4696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图片来自：https://zhuanlan.zhihu.com/p/32693377</a:t>
            </a:r>
            <a:endParaRPr lang="zh-CN" altLang="en-US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Histogram Filter</a:t>
            </a:r>
            <a:endParaRPr lang="en-US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337175" cy="3394710"/>
          </a:xfrm>
        </p:spPr>
        <p:txBody>
          <a:bodyPr/>
          <a:p>
            <a:r>
              <a:rPr lang="" altLang="en-US" sz="900"/>
              <a:t>初始位置x1：刚开始自己位置完全不知，均匀分布表示在任何位置的概率都是均等的</a:t>
            </a:r>
            <a:endParaRPr lang="" altLang="en-US" sz="900"/>
          </a:p>
          <a:p>
            <a:r>
              <a:rPr lang="" altLang="en-US" sz="900"/>
              <a:t>向右移动一步到x2: 观察一次发现自己在红色格子里。可以根据观察更新一下概率分布了（红色*0.6 绿色*0.2 并概率化）</a:t>
            </a:r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endParaRPr lang="" altLang="en-US" sz="900"/>
          </a:p>
          <a:p>
            <a:r>
              <a:rPr lang="" altLang="en-US" sz="900"/>
              <a:t>参考：Udacity 《</a:t>
            </a:r>
            <a:r>
              <a:rPr lang="en-US" altLang="en-US" sz="900"/>
              <a:t>Artificial Intelligence for Robotics</a:t>
            </a:r>
            <a:r>
              <a:rPr lang="" altLang="en-US" sz="900"/>
              <a:t>》 Lesson1</a:t>
            </a:r>
            <a:r>
              <a:rPr lang="en-US" altLang="en-US" sz="900"/>
              <a:t> </a:t>
            </a:r>
            <a:endParaRPr lang="en-US" altLang="en-US" sz="9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534285"/>
            <a:ext cx="3957955" cy="2101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80" y="970280"/>
            <a:ext cx="3219450" cy="140843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74385" y="2534285"/>
            <a:ext cx="3199765" cy="2301875"/>
            <a:chOff x="9221" y="2543"/>
            <a:chExt cx="5039" cy="36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5" y="2543"/>
              <a:ext cx="5015" cy="26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1" y="5195"/>
              <a:ext cx="5038" cy="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Histogram Filter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 sz="1200"/>
              <a:t>确定性移动：</a:t>
            </a:r>
            <a:endParaRPr lang="" altLang="en-US" sz="1200"/>
          </a:p>
          <a:p>
            <a:pPr lvl="1"/>
            <a:r>
              <a:rPr lang="" altLang="en-US" sz="1050"/>
              <a:t>再次向右精确的走一步（假设走到最右端会回到最开始的位置继续走）</a:t>
            </a:r>
            <a:endParaRPr lang="" altLang="en-US" sz="1050"/>
          </a:p>
          <a:p>
            <a:pPr lvl="1"/>
            <a:r>
              <a:rPr lang="" altLang="en-US" sz="1050"/>
              <a:t>设计一个move函数：输入概率分布p和移动步数U（-1向左移1步 2向右移2步） 输出移动之后的概率分布p</a:t>
            </a:r>
            <a:endParaRPr lang="" altLang="en-US" sz="10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2230755"/>
            <a:ext cx="3337560" cy="2137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64690"/>
            <a:ext cx="503745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Histogram Filter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 sz="1200"/>
              <a:t>不确定的移动</a:t>
            </a:r>
            <a:endParaRPr lang="" altLang="en-US" sz="1200"/>
          </a:p>
          <a:p>
            <a:pPr lvl="1"/>
            <a:r>
              <a:rPr lang="" altLang="en-US" sz="1050"/>
              <a:t>实际上不可能每次移动都保证很精确，</a:t>
            </a:r>
            <a:r>
              <a:rPr lang="en-US" altLang="en-US" sz="1050">
                <a:sym typeface="+mn-ea"/>
              </a:rPr>
              <a:t> U=2 移动时的不确定性如右图表达</a:t>
            </a:r>
            <a:endParaRPr lang="" altLang="en-US" sz="1050"/>
          </a:p>
          <a:p>
            <a:pPr lvl="1"/>
            <a:r>
              <a:rPr lang="" altLang="en-US" sz="1050"/>
              <a:t>假设p=[0 1 0 0 0 ] 输出什么分布？</a:t>
            </a:r>
            <a:endParaRPr lang="" altLang="en-US" sz="1050"/>
          </a:p>
          <a:p>
            <a:pPr lvl="1"/>
            <a:r>
              <a:rPr lang="" altLang="en-US" sz="1050"/>
              <a:t>假设p=[0 0.5 0 0.5 0] </a:t>
            </a:r>
            <a:r>
              <a:rPr lang="en-US" altLang="en-US" sz="1050">
                <a:sym typeface="+mn-ea"/>
              </a:rPr>
              <a:t>输出什么</a:t>
            </a:r>
            <a:r>
              <a:rPr lang="" altLang="en-US" sz="1050">
                <a:sym typeface="+mn-ea"/>
              </a:rPr>
              <a:t>分布</a:t>
            </a:r>
            <a:r>
              <a:rPr lang="" altLang="en-US" sz="1050"/>
              <a:t>？</a:t>
            </a:r>
            <a:endParaRPr lang="" altLang="en-US" sz="1050"/>
          </a:p>
          <a:p>
            <a:pPr lvl="1"/>
            <a:r>
              <a:rPr lang="" altLang="en-US" sz="1050"/>
              <a:t>假设p=[0.2 0.2 0.2 0.2 0.2] </a:t>
            </a:r>
            <a:r>
              <a:rPr lang="en-US" altLang="en-US" sz="1050">
                <a:sym typeface="+mn-ea"/>
              </a:rPr>
              <a:t>输出什么</a:t>
            </a:r>
            <a:r>
              <a:rPr lang="" altLang="en-US" sz="1050">
                <a:sym typeface="+mn-ea"/>
              </a:rPr>
              <a:t>分布</a:t>
            </a:r>
            <a:r>
              <a:rPr lang="" altLang="en-US" sz="1050"/>
              <a:t>？</a:t>
            </a:r>
            <a:endParaRPr lang="" altLang="en-US" sz="1050"/>
          </a:p>
          <a:p>
            <a:pPr lvl="1"/>
            <a:r>
              <a:rPr lang="" altLang="en-US" sz="1050"/>
              <a:t>总结：卷积计算</a:t>
            </a:r>
            <a:endParaRPr lang="" altLang="en-US" sz="10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7405" y="897890"/>
            <a:ext cx="2941320" cy="890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2216150"/>
            <a:ext cx="2425700" cy="1460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80970" y="2216150"/>
            <a:ext cx="3032125" cy="1723390"/>
            <a:chOff x="229" y="4093"/>
            <a:chExt cx="6658" cy="35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" y="4093"/>
              <a:ext cx="6659" cy="3596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3170" y="4994"/>
              <a:ext cx="628" cy="30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31" y="4957"/>
              <a:ext cx="1247" cy="3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344" y="4957"/>
              <a:ext cx="2041" cy="2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721" y="4957"/>
              <a:ext cx="1247" cy="22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097" y="4957"/>
              <a:ext cx="2608" cy="45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3231" y="4957"/>
              <a:ext cx="1474" cy="34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930" y="2297430"/>
            <a:ext cx="3279775" cy="15608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045" y="3939540"/>
            <a:ext cx="2860675" cy="1056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/>
              <a:t>Content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1400"/>
              <a:t>定位技术简介</a:t>
            </a:r>
            <a:endParaRPr lang="en-US" altLang="en-US" sz="1400"/>
          </a:p>
          <a:p>
            <a:r>
              <a:rPr lang="en-US" altLang="en-US" sz="1400"/>
              <a:t>单个定位技术</a:t>
            </a:r>
            <a:endParaRPr lang="en-US" altLang="en-US" sz="1400"/>
          </a:p>
          <a:p>
            <a:r>
              <a:rPr lang="en-US" altLang="en-US" sz="1400"/>
              <a:t>定位融合技术</a:t>
            </a:r>
            <a:endParaRPr lang="en-US" altLang="en-US" sz="1400"/>
          </a:p>
          <a:p>
            <a:r>
              <a:rPr lang="en-US" altLang="en-US" sz="1400"/>
              <a:t>Apollo定位方案</a:t>
            </a:r>
            <a:endParaRPr lang="en-US" altLang="en-US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Histogram Filter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 sz="1200"/>
              <a:t>移动带来不确定性</a:t>
            </a:r>
            <a:endParaRPr lang="" altLang="en-US" sz="1200"/>
          </a:p>
          <a:p>
            <a:pPr lvl="1"/>
            <a:r>
              <a:rPr lang="" altLang="en-US" sz="1050"/>
              <a:t>p = [0, 1, 0, 0, 0] 移动一次 p=[0 0 0.1 0.8 0.1 0]</a:t>
            </a:r>
            <a:endParaRPr lang="" altLang="en-US" sz="1050"/>
          </a:p>
          <a:p>
            <a:pPr lvl="1"/>
            <a:r>
              <a:rPr lang="" altLang="en-US" sz="1050"/>
              <a:t>连续移动两次 p=[0.01, 0.01, 0.16, 0.66, 0.16]</a:t>
            </a:r>
            <a:endParaRPr lang="" altLang="en-US" sz="1050"/>
          </a:p>
          <a:p>
            <a:pPr lvl="1"/>
            <a:r>
              <a:rPr lang="" altLang="en-US" sz="1050"/>
              <a:t>连续移动1000次 p=[0.2 0.2 0.2 0.2 0.2] 又回到了完全不确定了  再怎么移动都无法改变概率分布了 必须进行观测增加信息</a:t>
            </a:r>
            <a:endParaRPr lang="" altLang="en-US" sz="1050"/>
          </a:p>
          <a:p>
            <a:pPr lvl="0"/>
            <a:r>
              <a:rPr lang="" altLang="en-US" sz="1200"/>
              <a:t>每次移动丢失信息，每次观察增加信息</a:t>
            </a:r>
            <a:endParaRPr lang="" altLang="en-US" sz="1200"/>
          </a:p>
          <a:p>
            <a:pPr lvl="1"/>
            <a:endParaRPr lang="" altLang="en-US" sz="10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" y="2216150"/>
            <a:ext cx="5101590" cy="264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3288665"/>
            <a:ext cx="4099560" cy="10515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Apollo定位方案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539105" cy="3394710"/>
          </a:xfrm>
        </p:spPr>
        <p:txBody>
          <a:bodyPr/>
          <a:p>
            <a:r>
              <a:rPr lang="" altLang="en-US" sz="1200"/>
              <a:t>本节内容参考：</a:t>
            </a:r>
            <a:endParaRPr lang="" altLang="en-US" sz="1200"/>
          </a:p>
          <a:p>
            <a:pPr lvl="1"/>
            <a:r>
              <a:rPr lang="" altLang="en-US" sz="1200"/>
              <a:t>论文：《Robust and Precise Vehicle Localization based on Multi-sensor Fusion in Diverse City Scenes》</a:t>
            </a:r>
            <a:endParaRPr lang="" altLang="en-US" sz="1200"/>
          </a:p>
          <a:p>
            <a:pPr lvl="1"/>
            <a:r>
              <a:rPr lang="" altLang="en-US" sz="1200"/>
              <a:t>作者演讲：https://mp.weixin.qq.com/s/89xbHeS8RtS1L_fBe1VMDw</a:t>
            </a:r>
            <a:endParaRPr lang="" altLang="en-US" sz="1200"/>
          </a:p>
          <a:p>
            <a:endParaRPr lang="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30" y="2472055"/>
            <a:ext cx="7753350" cy="248602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162040" y="893832"/>
            <a:ext cx="2588919" cy="1271518"/>
            <a:chOff x="4578" y="1223"/>
            <a:chExt cx="4693" cy="2553"/>
          </a:xfrm>
        </p:grpSpPr>
        <p:sp>
          <p:nvSpPr>
            <p:cNvPr id="5" name="圆角矩形 4"/>
            <p:cNvSpPr/>
            <p:nvPr/>
          </p:nvSpPr>
          <p:spPr>
            <a:xfrm>
              <a:off x="6142" y="2188"/>
              <a:ext cx="1564" cy="79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200"/>
                <a:t>组合导航</a:t>
              </a:r>
              <a:endParaRPr lang="zh-CN" altLang="en-US" sz="1200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6142" y="1223"/>
              <a:ext cx="1564" cy="79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200"/>
                <a:t>惯性导航</a:t>
              </a:r>
              <a:endParaRPr lang="zh-CN" altLang="en-US" sz="120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578" y="2982"/>
              <a:ext cx="1564" cy="79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200"/>
                <a:t>GNSS</a:t>
              </a:r>
              <a:endParaRPr lang="en-US" altLang="zh-CN" sz="120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7707" y="2982"/>
              <a:ext cx="1564" cy="79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200"/>
                <a:t>LiDAR</a:t>
              </a:r>
              <a:endParaRPr lang="en-US" altLang="zh-CN" sz="120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Apollo定位方案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 sz="1400"/>
              <a:t>d</a:t>
            </a:r>
            <a:endParaRPr lang="" altLang="en-US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735" y="975995"/>
            <a:ext cx="7298055" cy="40278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" altLang="en-US"/>
              <a:t>点云定位模块</a:t>
            </a:r>
            <a:endParaRPr lang="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365" y="930275"/>
            <a:ext cx="6059805" cy="339471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695440" y="-38735"/>
            <a:ext cx="2122805" cy="1969118"/>
            <a:chOff x="10122" y="3529"/>
            <a:chExt cx="4370" cy="4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2" y="3529"/>
              <a:ext cx="4370" cy="3282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10391" y="6594"/>
              <a:ext cx="3549" cy="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800"/>
                <a:t>https://en.wikipedia.org/wiki/Flight_dynamics_(fixed-wing_aircraft)</a:t>
              </a:r>
              <a:endParaRPr lang="en-US" sz="80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24985"/>
            <a:ext cx="3011170" cy="6800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885" y="4524375"/>
            <a:ext cx="3196590" cy="4419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208395" y="3207385"/>
            <a:ext cx="28194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/>
              <a:t>二维直方图滤波器</a:t>
            </a:r>
            <a:r>
              <a:rPr lang="" altLang="en-US" sz="1000"/>
              <a:t>:</a:t>
            </a:r>
            <a:endParaRPr lang="en-US" sz="1000"/>
          </a:p>
          <a:p>
            <a:r>
              <a:rPr lang="" altLang="en-US" sz="1000"/>
              <a:t>- </a:t>
            </a:r>
            <a:r>
              <a:rPr lang="en-US" sz="1000"/>
              <a:t>中心放在预测姿态(x0, y0)，滤波器一般选择21*21</a:t>
            </a:r>
            <a:r>
              <a:rPr lang="" altLang="en-US" sz="1000"/>
              <a:t>=</a:t>
            </a:r>
            <a:r>
              <a:rPr lang="en-US" sz="1000"/>
              <a:t>441个位置</a:t>
            </a:r>
            <a:r>
              <a:rPr lang="" altLang="en-US" sz="1000"/>
              <a:t>进行搜索</a:t>
            </a:r>
            <a:endParaRPr lang="" altLang="en-US" sz="1000"/>
          </a:p>
          <a:p>
            <a:r>
              <a:rPr lang="" altLang="en-US" sz="1000"/>
              <a:t>- predict(move):    </a:t>
            </a:r>
            <a:endParaRPr lang="en-US" sz="1000"/>
          </a:p>
          <a:p>
            <a:r>
              <a:rPr lang="" altLang="en-US" sz="1000"/>
              <a:t>- update(sense): SSD衡量观测与地图点的匹配程度</a:t>
            </a:r>
            <a:endParaRPr lang="" altLang="en-US" sz="10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385" y="1930400"/>
            <a:ext cx="1160780" cy="12960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4889420" y="3901606"/>
            <a:ext cx="3821907" cy="233153"/>
          </a:xfrm>
        </p:spPr>
        <p:txBody>
          <a:bodyPr>
            <a:normAutofit fontScale="80000"/>
          </a:bodyPr>
          <a:lstStyle/>
          <a:p>
            <a:r>
              <a:rPr lang="en-US" altLang="zh-CN"/>
              <a:t>https://www.julyedu.com/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晓</a:t>
            </a:r>
            <a:r>
              <a:rPr lang="zh-CN" altLang="en-US" dirty="0" smtClean="0"/>
              <a:t>老师  无</a:t>
            </a:r>
            <a:r>
              <a:rPr lang="zh-CN" altLang="en-US" dirty="0"/>
              <a:t>人驾驶高级算法工程师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4883611" y="4167254"/>
            <a:ext cx="26269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4883611" y="3607740"/>
            <a:ext cx="262696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644991" y="1178719"/>
            <a:ext cx="2452688" cy="1065848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4028360" y="2537626"/>
            <a:ext cx="3821907" cy="233153"/>
          </a:xfrm>
          <a:prstGeom prst="rect">
            <a:avLst/>
          </a:prstGeom>
        </p:spPr>
        <p:txBody>
          <a:bodyPr vert="horz" lIns="68580" tIns="34290" rIns="68580" bIns="3429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sz="1125" dirty="0"/>
              <a:t>微信扫一扫关注我们</a:t>
            </a:r>
            <a:endParaRPr lang="en-US" altLang="zh-CN" sz="112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Localization</a:t>
            </a:r>
            <a:endParaRPr lang="en-US" altLang="en-US"/>
          </a:p>
        </p:txBody>
      </p:sp>
      <p:sp>
        <p:nvSpPr>
          <p:cNvPr id="1" name="Subtitle 0"/>
          <p:cNvSpPr/>
          <p:nvPr>
            <p:ph type="subTitle" idx="1"/>
          </p:nvPr>
        </p:nvSpPr>
        <p:spPr/>
        <p:txBody>
          <a:bodyPr/>
          <a:p>
            <a:r>
              <a:rPr lang="en-US" altLang="en-US"/>
              <a:t>定位简介</a:t>
            </a:r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定位简介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1400"/>
              <a:t>定位+高精度地图：提供当前位置的静态环境感知 （车道线/交通指示牌/红绿灯/柱子/建筑物/等）</a:t>
            </a:r>
            <a:endParaRPr lang="en-US" altLang="en-US" sz="1400"/>
          </a:p>
          <a:p>
            <a:r>
              <a:rPr lang="en-US" altLang="en-US" sz="1400"/>
              <a:t>定位+动态物体感知：将感知到的动态物体正确放入静态环境</a:t>
            </a:r>
            <a:endParaRPr lang="en-US" altLang="en-US" sz="1400"/>
          </a:p>
          <a:p>
            <a:r>
              <a:rPr lang="en-US" altLang="en-US" sz="1400"/>
              <a:t>定位获取位置姿态：用于路径规划/决策</a:t>
            </a:r>
            <a:endParaRPr lang="en-US" altLang="en-US" sz="1400"/>
          </a:p>
          <a:p>
            <a:endParaRPr lang="en-US" altLang="en-US" sz="1400"/>
          </a:p>
          <a:p>
            <a:endParaRPr lang="en-US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定位简介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170"/>
            <a:ext cx="8229600" cy="3742690"/>
          </a:xfrm>
        </p:spPr>
        <p:txBody>
          <a:bodyPr/>
          <a:p>
            <a:pPr marL="0" indent="0">
              <a:buNone/>
            </a:pPr>
            <a:endParaRPr lang="en-US" altLang="en-US" sz="1225"/>
          </a:p>
          <a:p>
            <a:r>
              <a:rPr lang="en-US" altLang="en-US" sz="1400"/>
              <a:t>定位技术分类</a:t>
            </a:r>
            <a:endParaRPr lang="en-US" altLang="en-US" sz="1400"/>
          </a:p>
          <a:p>
            <a:pPr lvl="1"/>
            <a:r>
              <a:rPr lang="en-US" altLang="en-US" sz="1225"/>
              <a:t>场景：室内(房间/车库/仓库等)  / 室外</a:t>
            </a:r>
            <a:endParaRPr lang="en-US" altLang="en-US" sz="1225"/>
          </a:p>
          <a:p>
            <a:pPr lvl="1"/>
            <a:r>
              <a:rPr lang="en-US" altLang="en-US" sz="1225"/>
              <a:t>按照感知模式</a:t>
            </a:r>
            <a:endParaRPr lang="en-US" altLang="en-US" sz="1225"/>
          </a:p>
          <a:p>
            <a:pPr lvl="2"/>
            <a:r>
              <a:rPr lang="en-US" altLang="en-US" sz="1050"/>
              <a:t>outside-in： 接收的外界信号包含位置相关信息 / GNSS </a:t>
            </a:r>
            <a:r>
              <a:rPr lang="en-US" altLang="en-US" sz="1050">
                <a:sym typeface="+mn-ea"/>
              </a:rPr>
              <a:t>UWB WIFI  Lidar-Hdmap Camera-marker(室外街景门牌室内maker) 磁条加marker(规划都做了) 扫地机本身贴marker加顶部相机</a:t>
            </a:r>
            <a:r>
              <a:rPr lang="en-US" altLang="en-US" sz="1050"/>
              <a:t>  / </a:t>
            </a:r>
            <a:r>
              <a:rPr lang="en-US" altLang="en-US" sz="1050">
                <a:sym typeface="+mn-ea"/>
              </a:rPr>
              <a:t>  (适合测量方程)</a:t>
            </a:r>
            <a:endParaRPr lang="en-US" altLang="en-US" sz="1050"/>
          </a:p>
          <a:p>
            <a:pPr lvl="2"/>
            <a:r>
              <a:rPr lang="en-US" altLang="en-US" sz="1050"/>
              <a:t>inside-out： 通过自身观察和感受获取位置信息 / IMU magnetometer  SLAM VR中的墙面贴marker建图  /  (适合状态方程)</a:t>
            </a:r>
            <a:endParaRPr lang="en-US" altLang="en-US" sz="1050"/>
          </a:p>
          <a:p>
            <a:pPr lvl="1"/>
            <a:r>
              <a:rPr lang="en-US" altLang="en-US" sz="1225"/>
              <a:t>按照计算方法</a:t>
            </a:r>
            <a:endParaRPr lang="en-US" altLang="en-US" sz="1225"/>
          </a:p>
          <a:p>
            <a:pPr lvl="2"/>
            <a:r>
              <a:rPr lang="en-US" altLang="en-US" sz="1050"/>
              <a:t>基于信号的定位： GNSS UWB  WIFI / 几何关系</a:t>
            </a:r>
            <a:endParaRPr lang="en-US" altLang="en-US" sz="1050"/>
          </a:p>
          <a:p>
            <a:pPr lvl="2"/>
            <a:r>
              <a:rPr lang="en-US" altLang="en-US" sz="1050"/>
              <a:t>环境特征匹配： Lidar-HDmap Camera-marker Radar  / 需要建图，观测特征与数据库的特征匹配得到当前位姿态</a:t>
            </a:r>
            <a:endParaRPr lang="en-US" altLang="en-US" sz="1050"/>
          </a:p>
          <a:p>
            <a:pPr lvl="2"/>
            <a:r>
              <a:rPr lang="en-US" altLang="en-US" sz="1050"/>
              <a:t>航迹推算： IMU odometry(轮子里程计/视觉里程计SLAM)  / 根据之前的位姿推断当前的位姿</a:t>
            </a:r>
            <a:endParaRPr lang="en-US" altLang="en-US" sz="1225"/>
          </a:p>
          <a:p>
            <a:pPr lvl="0"/>
            <a:r>
              <a:rPr lang="en-US" altLang="en-US" sz="1400"/>
              <a:t>定位系统的融合</a:t>
            </a:r>
            <a:endParaRPr lang="en-US" altLang="en-US" sz="1400"/>
          </a:p>
          <a:p>
            <a:pPr lvl="1"/>
            <a:r>
              <a:rPr lang="en-US" altLang="en-US" sz="1225"/>
              <a:t>原理：不同源传感器信息通过滤波器(KF EKF UKF PF等)进行融合</a:t>
            </a:r>
            <a:endParaRPr lang="en-US" altLang="en-US" sz="1225"/>
          </a:p>
          <a:p>
            <a:pPr lvl="1"/>
            <a:r>
              <a:rPr lang="en-US" altLang="en-US" sz="1225"/>
              <a:t>典型融合方式：</a:t>
            </a:r>
            <a:endParaRPr lang="en-US" altLang="en-US" sz="1225"/>
          </a:p>
          <a:p>
            <a:pPr lvl="2"/>
            <a:r>
              <a:rPr lang="en-US" altLang="en-US" sz="1050"/>
              <a:t>IMU</a:t>
            </a:r>
            <a:r>
              <a:rPr lang="en-US" altLang="en-US" sz="1025"/>
              <a:t>+GNSS：高频率累计误差+低频率高精度                                                     无人机/无人车/导弹/室外</a:t>
            </a:r>
            <a:endParaRPr lang="en-US" altLang="en-US" sz="1025"/>
          </a:p>
          <a:p>
            <a:pPr lvl="2"/>
            <a:r>
              <a:rPr lang="en-US" altLang="en-US" sz="1025">
                <a:sym typeface="+mn-ea"/>
              </a:rPr>
              <a:t>GNSS +  Lidar-HDmap/Camera-marker：适合开放环境+适合密集特征环境       无人车/室内外</a:t>
            </a:r>
            <a:endParaRPr lang="en-US" altLang="en-US" sz="1025">
              <a:sym typeface="+mn-ea"/>
            </a:endParaRPr>
          </a:p>
          <a:p>
            <a:pPr lvl="2"/>
            <a:r>
              <a:rPr lang="en-US" altLang="en-US" sz="1025">
                <a:sym typeface="+mn-ea"/>
              </a:rPr>
              <a:t>VIO(SLAM+IMU+GNSS)                                                                                 无人机/无人车/室内外</a:t>
            </a:r>
            <a:endParaRPr lang="en-US" altLang="en-US" sz="1025">
              <a:sym typeface="+mn-ea"/>
            </a:endParaRPr>
          </a:p>
          <a:p>
            <a:pPr lvl="2"/>
            <a:r>
              <a:rPr lang="en-US" altLang="en-US" sz="1025">
                <a:sym typeface="+mn-ea"/>
              </a:rPr>
              <a:t>IMU+magnetometer  矫正角度(例如:互补滤波/MadgwickAHRS)                       无人机/无人车/室内外</a:t>
            </a:r>
            <a:endParaRPr lang="en-US" altLang="en-US" sz="1025">
              <a:sym typeface="+mn-ea"/>
            </a:endParaRPr>
          </a:p>
          <a:p>
            <a:pPr lvl="1"/>
            <a:endParaRPr lang="en-US" altLang="en-US" sz="1200">
              <a:sym typeface="+mn-ea"/>
            </a:endParaRPr>
          </a:p>
          <a:p>
            <a:pPr lvl="1"/>
            <a:endParaRPr lang="en-US" altLang="en-US" sz="1200">
              <a:sym typeface="+mn-ea"/>
            </a:endParaRPr>
          </a:p>
          <a:p>
            <a:pPr lvl="1"/>
            <a:endParaRPr lang="en-US" altLang="en-US" sz="1200"/>
          </a:p>
          <a:p>
            <a:pPr lvl="1"/>
            <a:endParaRPr lang="en-US" altLang="en-US" sz="1215"/>
          </a:p>
          <a:p>
            <a:pPr lvl="1"/>
            <a:endParaRPr lang="en-US" altLang="en-US" sz="1420"/>
          </a:p>
          <a:p>
            <a:pPr lvl="1"/>
            <a:endParaRPr lang="en-US" altLang="en-US" sz="14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Localization</a:t>
            </a:r>
            <a:endParaRPr lang="en-US" altLang="en-US"/>
          </a:p>
        </p:txBody>
      </p:sp>
      <p:sp>
        <p:nvSpPr>
          <p:cNvPr id="1" name="Subtitle 0"/>
          <p:cNvSpPr/>
          <p:nvPr>
            <p:ph type="subTitle" idx="1"/>
          </p:nvPr>
        </p:nvSpPr>
        <p:spPr/>
        <p:txBody>
          <a:bodyPr/>
          <a:p>
            <a:r>
              <a:rPr lang="en-US" altLang="en-US"/>
              <a:t>单个定位技术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GNSS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685" y="874395"/>
            <a:ext cx="4424045" cy="3394710"/>
          </a:xfrm>
        </p:spPr>
        <p:txBody>
          <a:bodyPr/>
          <a:p>
            <a:r>
              <a:rPr lang="en-US" altLang="en-US" sz="1400"/>
              <a:t>GPS（</a:t>
            </a:r>
            <a:r>
              <a:rPr lang="en-US" altLang="en-US" sz="1000"/>
              <a:t>Global Position System</a:t>
            </a:r>
            <a:r>
              <a:rPr lang="en-US" altLang="en-US" sz="1400"/>
              <a:t>） GNSS(</a:t>
            </a:r>
            <a:r>
              <a:rPr lang="en-US" altLang="en-US" sz="1000"/>
              <a:t>GPS+BDS+GLONASS+GALILEO</a:t>
            </a:r>
            <a:r>
              <a:rPr lang="en-US" altLang="en-US" sz="1400"/>
              <a:t>)</a:t>
            </a:r>
            <a:endParaRPr lang="en-US" altLang="en-US" sz="1400"/>
          </a:p>
          <a:p>
            <a:r>
              <a:rPr lang="en-US" altLang="en-US" sz="1400"/>
              <a:t>基于信号的定位：</a:t>
            </a:r>
            <a:endParaRPr lang="en-US" altLang="en-US" sz="1400"/>
          </a:p>
          <a:p>
            <a:pPr lvl="1"/>
            <a:r>
              <a:rPr lang="en-US" altLang="en-US" sz="1225"/>
              <a:t>车载/手机GPS接收机接收卫星发射的无线电信号</a:t>
            </a:r>
            <a:endParaRPr lang="en-US" altLang="en-US" sz="1225"/>
          </a:p>
          <a:p>
            <a:pPr lvl="1"/>
            <a:r>
              <a:rPr lang="en-US" altLang="en-US" sz="1225"/>
              <a:t>三角定位法（Triangulation）</a:t>
            </a:r>
            <a:endParaRPr lang="en-US" altLang="en-US" sz="1225"/>
          </a:p>
          <a:p>
            <a:pPr lvl="2"/>
            <a:r>
              <a:rPr lang="en-US" altLang="en-US" sz="1050"/>
              <a:t>GPS接收机计算到达卫星的距离： TOF测距原理  距离R=无线电信号从卫星到接收机的传播时间T * 光速C</a:t>
            </a:r>
            <a:endParaRPr lang="en-US" altLang="en-US" sz="1050"/>
          </a:p>
          <a:p>
            <a:pPr lvl="2"/>
            <a:r>
              <a:rPr lang="en-US" altLang="en-US" sz="1050"/>
              <a:t>每个卫星半径为R的球体表面是GPS接收机可能的位置</a:t>
            </a:r>
            <a:endParaRPr lang="en-US" altLang="en-US" sz="1050"/>
          </a:p>
          <a:p>
            <a:pPr lvl="2"/>
            <a:r>
              <a:rPr lang="en-US" altLang="en-US" sz="1050"/>
              <a:t>3个卫星产生的球面的交点就是GPS接收机的位置</a:t>
            </a:r>
            <a:endParaRPr lang="en-US" altLang="en-US" sz="1050"/>
          </a:p>
          <a:p>
            <a:pPr lvl="0"/>
            <a:r>
              <a:rPr lang="en-US" altLang="en-US" sz="1400"/>
              <a:t>问题1：</a:t>
            </a:r>
            <a:r>
              <a:rPr lang="en-US" altLang="en-US" sz="1225"/>
              <a:t>无线电信号受到大气干扰无法准确计算GPS接收机到卫星的距离：无线电信号的传播时间受到传播介质的影响，例如云层稀薄情况、天气情况</a:t>
            </a:r>
            <a:endParaRPr lang="en-US" altLang="en-US" sz="1225"/>
          </a:p>
          <a:p>
            <a:pPr lvl="0"/>
            <a:r>
              <a:rPr lang="en-US" altLang="en-US" sz="1225"/>
              <a:t>解决：差分GPS的技术（RTK）。 在地面上建基站（Base Station）它有精确位置信息。也接收卫星信号，根据</a:t>
            </a:r>
            <a:r>
              <a:rPr lang="en-US" altLang="en-US" sz="1225">
                <a:sym typeface="+mn-ea"/>
              </a:rPr>
              <a:t>信号传播时间计算的位置与</a:t>
            </a:r>
            <a:r>
              <a:rPr lang="en-US" altLang="en-US" sz="1225"/>
              <a:t>基站的精确位置比较可以推算出此时的信号传播误差。 当车载GPS接收机与</a:t>
            </a:r>
            <a:r>
              <a:rPr lang="en-US" altLang="en-US" sz="1225">
                <a:sym typeface="+mn-ea"/>
              </a:rPr>
              <a:t>基站的GPS接收机</a:t>
            </a:r>
            <a:r>
              <a:rPr lang="en-US" altLang="en-US" sz="1225"/>
              <a:t>相距较近时（&lt;30km），可以认为两者的GPS信号通过的是同一片大气区域具有相似的误差。就可以用基站推算出的误差去修正车载GPS的位置。</a:t>
            </a:r>
            <a:endParaRPr lang="en-US" altLang="en-US" sz="1225"/>
          </a:p>
        </p:txBody>
      </p:sp>
      <p:grpSp>
        <p:nvGrpSpPr>
          <p:cNvPr id="8" name="Group 7"/>
          <p:cNvGrpSpPr/>
          <p:nvPr/>
        </p:nvGrpSpPr>
        <p:grpSpPr>
          <a:xfrm>
            <a:off x="5964555" y="465455"/>
            <a:ext cx="2890520" cy="2341880"/>
            <a:chOff x="9531" y="4352"/>
            <a:chExt cx="4552" cy="36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531" y="4352"/>
              <a:ext cx="4553" cy="3326"/>
            </a:xfrm>
            <a:prstGeom prst="rect">
              <a:avLst/>
            </a:prstGeom>
          </p:spPr>
        </p:pic>
        <p:sp>
          <p:nvSpPr>
            <p:cNvPr id="7" name="Text Box 6"/>
            <p:cNvSpPr txBox="1"/>
            <p:nvPr/>
          </p:nvSpPr>
          <p:spPr>
            <a:xfrm>
              <a:off x="9815" y="7776"/>
              <a:ext cx="4157" cy="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500"/>
                <a:t>图片</a:t>
              </a:r>
              <a:r>
                <a:rPr lang="en-US" altLang="en-US" sz="500"/>
                <a:t>来自</a:t>
              </a:r>
              <a:r>
                <a:rPr lang="en-US" sz="500"/>
                <a:t>：http://slideplayer.com/slide/5717261/</a:t>
              </a:r>
              <a:endParaRPr lang="en-US" sz="5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6000" y="2948305"/>
            <a:ext cx="2915285" cy="1910080"/>
            <a:chOff x="9600" y="4643"/>
            <a:chExt cx="4591" cy="30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0" y="4643"/>
              <a:ext cx="4346" cy="2662"/>
            </a:xfrm>
            <a:prstGeom prst="rect">
              <a:avLst/>
            </a:prstGeom>
          </p:spPr>
        </p:pic>
        <p:sp>
          <p:nvSpPr>
            <p:cNvPr id="11" name="Text Box 10"/>
            <p:cNvSpPr txBox="1"/>
            <p:nvPr/>
          </p:nvSpPr>
          <p:spPr>
            <a:xfrm>
              <a:off x="9695" y="7387"/>
              <a:ext cx="4497" cy="2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500"/>
                <a:t>https://baike.baidu.com/item/%E5%B7%AE%E5%88%86GPS/10862498?fr=aladdin</a:t>
              </a:r>
              <a:endParaRPr lang="en-US" sz="500"/>
            </a:p>
          </p:txBody>
        </p:sp>
      </p:grpSp>
      <p:sp>
        <p:nvSpPr>
          <p:cNvPr id="13" name="Text Box 12"/>
          <p:cNvSpPr txBox="1"/>
          <p:nvPr/>
        </p:nvSpPr>
        <p:spPr>
          <a:xfrm>
            <a:off x="550545" y="4722495"/>
            <a:ext cx="4394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000"/>
              <a:t>内容参考自：https://zhuanlan.zhihu.com/p/32638633</a:t>
            </a:r>
            <a:endParaRPr lang="en-US" altLang="en-US" sz="1000"/>
          </a:p>
        </p:txBody>
      </p:sp>
      <p:sp>
        <p:nvSpPr>
          <p:cNvPr id="14" name="Text Box 13"/>
          <p:cNvSpPr txBox="1"/>
          <p:nvPr/>
        </p:nvSpPr>
        <p:spPr>
          <a:xfrm>
            <a:off x="7125335" y="4089400"/>
            <a:ext cx="9175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800"/>
              <a:t>1.基站观测值</a:t>
            </a:r>
            <a:endParaRPr lang="en-US" altLang="en-US" sz="800"/>
          </a:p>
          <a:p>
            <a:r>
              <a:rPr lang="en-US" altLang="en-US" sz="800"/>
              <a:t>2.基站已知值</a:t>
            </a:r>
            <a:endParaRPr lang="en-US" altLang="en-US" sz="800"/>
          </a:p>
        </p:txBody>
      </p:sp>
      <p:sp>
        <p:nvSpPr>
          <p:cNvPr id="15" name="Text Box 14"/>
          <p:cNvSpPr txBox="1"/>
          <p:nvPr/>
        </p:nvSpPr>
        <p:spPr>
          <a:xfrm>
            <a:off x="6354445" y="3982085"/>
            <a:ext cx="4876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 sz="800">
                <a:sym typeface="+mn-ea"/>
              </a:rPr>
              <a:t>观测值</a:t>
            </a:r>
            <a:endParaRPr lang="en-US" sz="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43815"/>
            <a:ext cx="3415030" cy="3517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GNSS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5917565" cy="3394710"/>
          </a:xfrm>
        </p:spPr>
        <p:txBody>
          <a:bodyPr/>
          <a:p>
            <a:r>
              <a:rPr lang="en-US" altLang="en-US" sz="1400"/>
              <a:t>问题2：遮挡/反射问题</a:t>
            </a:r>
            <a:endParaRPr lang="en-US" altLang="en-US" sz="1400"/>
          </a:p>
          <a:p>
            <a:pPr lvl="1"/>
            <a:r>
              <a:rPr lang="en-US" altLang="en-US" sz="1225"/>
              <a:t>遮挡：GPS接收机在高楼周围，容易失去某一方向所有卫星信号，仅有特定方向的卫星信号使得定位精度降低</a:t>
            </a:r>
            <a:endParaRPr lang="en-US" altLang="en-US" sz="1225"/>
          </a:p>
          <a:p>
            <a:pPr lvl="1"/>
            <a:r>
              <a:rPr lang="en-US" altLang="en-US" sz="1225"/>
              <a:t>反射：有些信号被大楼楼体反射之后才被接收到，称作多路径信号（Multi-Path Signal），多路径信号计算得到的距离会明显大于实际距离（因为时间偏大）。而GPS接收很难判断是否是多路径信号</a:t>
            </a:r>
            <a:endParaRPr lang="en-US" altLang="en-US" sz="1225"/>
          </a:p>
          <a:p>
            <a:pPr lvl="0"/>
            <a:r>
              <a:rPr lang="en-US" altLang="en-US" sz="1600"/>
              <a:t>解决：</a:t>
            </a:r>
            <a:endParaRPr lang="en-US" altLang="en-US" sz="1600"/>
          </a:p>
          <a:p>
            <a:pPr lvl="1"/>
            <a:r>
              <a:rPr lang="en-US" altLang="en-US" sz="1225"/>
              <a:t>仅靠GPS一种传感器很难在复杂场景中实现精确定位，必须引入其它互补传感器进行融合定位</a:t>
            </a:r>
            <a:endParaRPr lang="en-US" altLang="en-US" sz="1225"/>
          </a:p>
          <a:p>
            <a:pPr lvl="1"/>
            <a:endParaRPr lang="en-US" altLang="en-US" sz="1225"/>
          </a:p>
          <a:p>
            <a:pPr lvl="0"/>
            <a:r>
              <a:rPr lang="en-US" altLang="en-US" sz="1400"/>
              <a:t>问题3：定位频率低</a:t>
            </a:r>
            <a:endParaRPr lang="en-US" altLang="en-US" sz="1400"/>
          </a:p>
          <a:p>
            <a:pPr lvl="1"/>
            <a:r>
              <a:rPr lang="en-US" altLang="en-US" sz="1225"/>
              <a:t>GPS定位的频率一般只有10Hz(100ms定位一次)  72km/h(20m/s)运动的汽车一个定位周期(100ms)内已经移动了 20m/s * 0.1s = 2m. 弯道情况下每隔2m才控制一次运动方向可能导致车辆沿着弯道一会儿左偏一会儿右偏。</a:t>
            </a:r>
            <a:endParaRPr lang="en-US" altLang="en-US" sz="1225"/>
          </a:p>
          <a:p>
            <a:pPr lvl="0"/>
            <a:r>
              <a:rPr lang="en-US" altLang="en-US" sz="1400"/>
              <a:t>解决：引入其它传感器(例如IMU)提高定位频率。进而提高控制频率。</a:t>
            </a:r>
            <a:endParaRPr lang="en-US" altLang="en-US" sz="1400"/>
          </a:p>
        </p:txBody>
      </p:sp>
      <p:sp>
        <p:nvSpPr>
          <p:cNvPr id="13" name="Text Box 12"/>
          <p:cNvSpPr txBox="1"/>
          <p:nvPr/>
        </p:nvSpPr>
        <p:spPr>
          <a:xfrm>
            <a:off x="550545" y="4722495"/>
            <a:ext cx="4394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000"/>
              <a:t>内容参考自：https://zhuanlan.zhihu.com/p/32638633</a:t>
            </a:r>
            <a:endParaRPr lang="en-US" altLang="en-US" sz="1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550" y="432435"/>
            <a:ext cx="2687955" cy="28079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GNSS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000"/>
              <a:t>小结：</a:t>
            </a:r>
            <a:endParaRPr lang="en-US" altLang="en-US" sz="1400"/>
          </a:p>
          <a:p>
            <a:r>
              <a:rPr lang="en-US" altLang="en-US" sz="1400"/>
              <a:t>优点：</a:t>
            </a:r>
            <a:endParaRPr lang="en-US" altLang="en-US" sz="1400"/>
          </a:p>
          <a:p>
            <a:pPr lvl="1"/>
            <a:r>
              <a:rPr lang="en-US" altLang="en-US" sz="1225"/>
              <a:t>全球/全天候/全时段/高精度</a:t>
            </a:r>
            <a:endParaRPr lang="en-US" altLang="en-US" sz="1225"/>
          </a:p>
          <a:p>
            <a:pPr lvl="0"/>
            <a:r>
              <a:rPr lang="en-US" altLang="en-US" sz="1400"/>
              <a:t>缺点：</a:t>
            </a:r>
            <a:endParaRPr lang="en-US" altLang="en-US" sz="1400"/>
          </a:p>
          <a:p>
            <a:pPr lvl="1"/>
            <a:r>
              <a:rPr lang="en-US" altLang="en-US" sz="1225"/>
              <a:t>RTK差分技术的基站布设成本高</a:t>
            </a:r>
            <a:endParaRPr lang="en-US" altLang="en-US" sz="1225"/>
          </a:p>
          <a:p>
            <a:pPr lvl="1"/>
            <a:r>
              <a:rPr lang="en-US" altLang="en-US" sz="1225"/>
              <a:t>依赖可视卫星数量</a:t>
            </a:r>
            <a:endParaRPr lang="en-US" altLang="en-US" sz="1225"/>
          </a:p>
          <a:p>
            <a:pPr lvl="1"/>
            <a:r>
              <a:rPr lang="en-US" altLang="en-US" sz="1225"/>
              <a:t>易受电磁环境干扰</a:t>
            </a:r>
            <a:endParaRPr lang="en-US" altLang="en-US" sz="1225"/>
          </a:p>
          <a:p>
            <a:pPr lvl="1"/>
            <a:r>
              <a:rPr lang="en-US" altLang="en-US" sz="1225"/>
              <a:t>定位频率不够高</a:t>
            </a:r>
            <a:endParaRPr lang="en-US" altLang="en-US" sz="1225"/>
          </a:p>
          <a:p>
            <a:pPr lvl="1"/>
            <a:r>
              <a:rPr lang="en-US" altLang="en-US" sz="1225"/>
              <a:t>遮挡/反射(多径效应)</a:t>
            </a:r>
            <a:endParaRPr lang="en-US" altLang="en-US" sz="1225"/>
          </a:p>
          <a:p>
            <a:pPr lvl="1"/>
            <a:endParaRPr lang="en-US" altLang="en-US" sz="1225"/>
          </a:p>
          <a:p>
            <a:pPr lvl="1"/>
            <a:endParaRPr lang="en-US" altLang="en-US" sz="1225"/>
          </a:p>
          <a:p>
            <a:pPr lvl="1"/>
            <a:endParaRPr lang="en-US" altLang="en-US" sz="1225"/>
          </a:p>
          <a:p>
            <a:pPr lvl="1"/>
            <a:endParaRPr lang="en-US" altLang="en-US" sz="1225"/>
          </a:p>
          <a:p>
            <a:pPr lvl="1"/>
            <a:endParaRPr lang="en-US" altLang="en-US" sz="1225"/>
          </a:p>
        </p:txBody>
      </p:sp>
      <p:sp>
        <p:nvSpPr>
          <p:cNvPr id="4" name="Text Box 3"/>
          <p:cNvSpPr txBox="1"/>
          <p:nvPr/>
        </p:nvSpPr>
        <p:spPr>
          <a:xfrm>
            <a:off x="457200" y="4446905"/>
            <a:ext cx="2595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000"/>
              <a:t>参考：  </a:t>
            </a:r>
            <a:r>
              <a:rPr lang="en-US" altLang="en-US" sz="1000">
                <a:hlinkClick r:id="rId1" action="ppaction://hlinkfile"/>
              </a:rPr>
              <a:t>Apollo 2.0多传感器融合定位模块</a:t>
            </a:r>
            <a:endParaRPr lang="en-US" sz="1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5628</Words>
  <Application>WPS Presentation</Application>
  <PresentationFormat/>
  <Paragraphs>319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Arial</vt:lpstr>
      <vt:lpstr>AR PL UMing CN</vt:lpstr>
      <vt:lpstr>Impact</vt:lpstr>
      <vt:lpstr>DejaVu Sans</vt:lpstr>
      <vt:lpstr>宋体</vt:lpstr>
      <vt:lpstr>Abyssinica SIL</vt:lpstr>
      <vt:lpstr>AR PL UKai CN</vt:lpstr>
      <vt:lpstr>微软雅黑</vt:lpstr>
      <vt:lpstr>Arial Unicode MS</vt:lpstr>
      <vt:lpstr>Noto Sans Khmer</vt:lpstr>
      <vt:lpstr>1_Default Design</vt:lpstr>
      <vt:lpstr>定位算法</vt:lpstr>
      <vt:lpstr>Content</vt:lpstr>
      <vt:lpstr>Localization</vt:lpstr>
      <vt:lpstr>定位简介</vt:lpstr>
      <vt:lpstr>定位简介</vt:lpstr>
      <vt:lpstr>Localization</vt:lpstr>
      <vt:lpstr>GNSS</vt:lpstr>
      <vt:lpstr>GNSS</vt:lpstr>
      <vt:lpstr>GNSS</vt:lpstr>
      <vt:lpstr>IMU</vt:lpstr>
      <vt:lpstr>IMU</vt:lpstr>
      <vt:lpstr>Lidar / Camera</vt:lpstr>
      <vt:lpstr>Lidar / Camera</vt:lpstr>
      <vt:lpstr>SLAM</vt:lpstr>
      <vt:lpstr>Localization</vt:lpstr>
      <vt:lpstr>定位融合技术</vt:lpstr>
      <vt:lpstr>直方图滤波器</vt:lpstr>
      <vt:lpstr>PowerPoint 演示文稿</vt:lpstr>
      <vt:lpstr>Histogram Filter</vt:lpstr>
      <vt:lpstr>PowerPoint 演示文稿</vt:lpstr>
      <vt:lpstr>Apollo定位方案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</dc:title>
  <dc:creator/>
  <cp:lastModifiedBy>andy</cp:lastModifiedBy>
  <cp:revision>253</cp:revision>
  <dcterms:created xsi:type="dcterms:W3CDTF">2019-03-17T11:49:16Z</dcterms:created>
  <dcterms:modified xsi:type="dcterms:W3CDTF">2019-03-17T11:49:16Z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